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yne"/>
      <p:regular r:id="rId19"/>
      <p:bold r:id="rId20"/>
    </p:embeddedFont>
    <p:embeddedFont>
      <p:font typeface="Syne Medium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yne-bold.fntdata"/><Relationship Id="rId11" Type="http://schemas.openxmlformats.org/officeDocument/2006/relationships/slide" Target="slides/slide6.xml"/><Relationship Id="rId22" Type="http://schemas.openxmlformats.org/officeDocument/2006/relationships/font" Target="fonts/SyneMedium-bold.fntdata"/><Relationship Id="rId10" Type="http://schemas.openxmlformats.org/officeDocument/2006/relationships/slide" Target="slides/slide5.xml"/><Relationship Id="rId21" Type="http://schemas.openxmlformats.org/officeDocument/2006/relationships/font" Target="fonts/SyneMedium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yn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everyone, today we’re excited to present Paim0n, our AI chatbot designed to help players navigate Genshin Impact. We are Team 6 - TaiGen, consisting of Jonathan Lin, Han Hung Chen, Chia Hsin Wang, and YenPing Chang, with guidance from our coach, Tanmay Patil.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a629e903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a629e903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1c40eab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1c40eab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1c40eab0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1c40eab0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1c40eab0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1c40eab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a57283e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a57283e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Genshin Impact is a complex game with a vast world map, intricate character builds, and an abundance of weapons and items. Many players struggle to find quick, reliable answers to their in-game questions, </a:t>
            </a:r>
            <a:r>
              <a:rPr lang="en"/>
              <a:t>which</a:t>
            </a:r>
            <a:r>
              <a:rPr lang="en"/>
              <a:t> </a:t>
            </a:r>
            <a:r>
              <a:rPr lang="en"/>
              <a:t>combined</a:t>
            </a:r>
            <a:r>
              <a:rPr lang="en"/>
              <a:t> with the seemingly infinite avenues of game play, creates a steep learning curve for </a:t>
            </a:r>
            <a:r>
              <a:rPr lang="en"/>
              <a:t>beginner</a:t>
            </a:r>
            <a:r>
              <a:rPr lang="en"/>
              <a:t> players.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proposed solution is Paim0n, an AI chatbot that provides instant responses and in-depth game information, helping players optimize their experience efficiently.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a5da4d86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a5da4d86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ab8c7f6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ab8c7f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let’s talk about our chatbot’s features.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21b7af9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21b7af9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Retrieval-Augmented Generation (RAG)</a:t>
            </a:r>
            <a:r>
              <a:rPr lang="en">
                <a:solidFill>
                  <a:schemeClr val="dk1"/>
                </a:solidFill>
              </a:rPr>
              <a:t> enhances a generative LLM's knowledge by supplying task-relevant data from an external source.</a:t>
            </a:r>
            <a:r>
              <a:rPr lang="en" sz="1300">
                <a:solidFill>
                  <a:srgbClr val="595959"/>
                </a:solidFill>
              </a:rPr>
              <a:t>You can imagine that the data source is the textbook for LLM. 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use </a:t>
            </a:r>
            <a:r>
              <a:rPr b="1" lang="en">
                <a:solidFill>
                  <a:schemeClr val="dk1"/>
                </a:solidFill>
              </a:rPr>
              <a:t>RAG</a:t>
            </a:r>
            <a:r>
              <a:rPr lang="en">
                <a:solidFill>
                  <a:schemeClr val="dk1"/>
                </a:solidFill>
              </a:rPr>
              <a:t> in our project through three main phases: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Indexing</a:t>
            </a:r>
            <a:r>
              <a:rPr lang="en">
                <a:solidFill>
                  <a:schemeClr val="dk1"/>
                </a:solidFill>
              </a:rPr>
              <a:t>: We </a:t>
            </a:r>
            <a:r>
              <a:rPr b="1" lang="en">
                <a:solidFill>
                  <a:schemeClr val="dk1"/>
                </a:solidFill>
              </a:rPr>
              <a:t>embed the Genshin Impact dataset</a:t>
            </a:r>
            <a:r>
              <a:rPr lang="en">
                <a:solidFill>
                  <a:schemeClr val="dk1"/>
                </a:solidFill>
              </a:rPr>
              <a:t>. Table-formatted data is </a:t>
            </a:r>
            <a:r>
              <a:rPr b="1" lang="en">
                <a:solidFill>
                  <a:schemeClr val="dk1"/>
                </a:solidFill>
              </a:rPr>
              <a:t>reformatted into text</a:t>
            </a:r>
            <a:r>
              <a:rPr lang="en">
                <a:solidFill>
                  <a:schemeClr val="dk1"/>
                </a:solidFill>
              </a:rPr>
              <a:t> before embedding. The texts are </a:t>
            </a:r>
            <a:r>
              <a:rPr b="1" lang="en">
                <a:solidFill>
                  <a:schemeClr val="dk1"/>
                </a:solidFill>
              </a:rPr>
              <a:t>chunked and transformed into vectors</a:t>
            </a:r>
            <a:r>
              <a:rPr lang="en">
                <a:solidFill>
                  <a:schemeClr val="dk1"/>
                </a:solidFill>
              </a:rPr>
              <a:t>, which are stored in </a:t>
            </a:r>
            <a:r>
              <a:rPr b="1" lang="en">
                <a:solidFill>
                  <a:schemeClr val="dk1"/>
                </a:solidFill>
              </a:rPr>
              <a:t>fast retrieval data structures</a:t>
            </a:r>
            <a:r>
              <a:rPr lang="en">
                <a:solidFill>
                  <a:schemeClr val="dk1"/>
                </a:solidFill>
              </a:rPr>
              <a:t>. The database stays </a:t>
            </a:r>
            <a:r>
              <a:rPr b="1" lang="en">
                <a:solidFill>
                  <a:schemeClr val="dk1"/>
                </a:solidFill>
              </a:rPr>
              <a:t>up-to-date</a:t>
            </a:r>
            <a:r>
              <a:rPr lang="en">
                <a:solidFill>
                  <a:schemeClr val="dk1"/>
                </a:solidFill>
              </a:rPr>
              <a:t> as it can be </a:t>
            </a:r>
            <a:r>
              <a:rPr b="1" lang="en">
                <a:solidFill>
                  <a:schemeClr val="dk1"/>
                </a:solidFill>
              </a:rPr>
              <a:t>manually updated</a:t>
            </a:r>
            <a:r>
              <a:rPr lang="en">
                <a:solidFill>
                  <a:schemeClr val="dk1"/>
                </a:solidFill>
              </a:rPr>
              <a:t> anytime.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Retrieval</a:t>
            </a:r>
            <a:r>
              <a:rPr lang="en">
                <a:solidFill>
                  <a:schemeClr val="dk1"/>
                </a:solidFill>
              </a:rPr>
              <a:t>: When users ask questions, the system uses a </a:t>
            </a:r>
            <a:r>
              <a:rPr b="1" lang="en">
                <a:solidFill>
                  <a:schemeClr val="dk1"/>
                </a:solidFill>
              </a:rPr>
              <a:t>retrieval algorithm</a:t>
            </a:r>
            <a:r>
              <a:rPr lang="en">
                <a:solidFill>
                  <a:schemeClr val="dk1"/>
                </a:solidFill>
              </a:rPr>
              <a:t> to find the </a:t>
            </a:r>
            <a:r>
              <a:rPr b="1" lang="en">
                <a:solidFill>
                  <a:schemeClr val="dk1"/>
                </a:solidFill>
              </a:rPr>
              <a:t>most relevant information</a:t>
            </a:r>
            <a:r>
              <a:rPr lang="en">
                <a:solidFill>
                  <a:schemeClr val="dk1"/>
                </a:solidFill>
              </a:rPr>
              <a:t> from the knowledge base.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Generation</a:t>
            </a:r>
            <a:r>
              <a:rPr lang="en">
                <a:solidFill>
                  <a:schemeClr val="dk1"/>
                </a:solidFill>
              </a:rPr>
              <a:t>: The </a:t>
            </a:r>
            <a:r>
              <a:rPr b="1" lang="en">
                <a:solidFill>
                  <a:schemeClr val="dk1"/>
                </a:solidFill>
              </a:rPr>
              <a:t>LLM generates smooth answers</a:t>
            </a:r>
            <a:r>
              <a:rPr lang="en">
                <a:solidFill>
                  <a:schemeClr val="dk1"/>
                </a:solidFill>
              </a:rPr>
              <a:t> based on the retrieved information.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a0a14e1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a0a14e1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Tavily Search is a search engine.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It will search online source and filter the most relevant information by AI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When user ask a question, our program will utilize Tavily Search to enhance search online efficiency and accuracy.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Give the search result to LLM to generate answers.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a66e48e0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a66e48e0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we embed data set to enhance ai chatbot’s ability to answer the basic question such as skill of certain character or a list of weapon 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that, ai chatbot will get online information from tavily search, make response more abundant.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1c40eab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1c40eab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Now, let's see </a:t>
            </a:r>
            <a:r>
              <a:rPr i="1" lang="en">
                <a:solidFill>
                  <a:schemeClr val="dk1"/>
                </a:solidFill>
              </a:rPr>
              <a:t>Paim0n</a:t>
            </a:r>
            <a:r>
              <a:rPr lang="en">
                <a:solidFill>
                  <a:schemeClr val="dk1"/>
                </a:solidFill>
              </a:rPr>
              <a:t> in action! Some example queries include: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“Where can I farm bamboo?”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“Where is the best fishing spot?”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“How does the resin system work?”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These real-use cases demonstrate how </a:t>
            </a:r>
            <a:r>
              <a:rPr i="1" lang="en">
                <a:solidFill>
                  <a:schemeClr val="dk1"/>
                </a:solidFill>
              </a:rPr>
              <a:t>Paim0n</a:t>
            </a:r>
            <a:r>
              <a:rPr lang="en">
                <a:solidFill>
                  <a:schemeClr val="dk1"/>
                </a:solidFill>
              </a:rPr>
              <a:t> makes gameplay more enjoyable and accessible.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a71c14a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a71c14a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63350" y="184975"/>
            <a:ext cx="5369100" cy="30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yne Medium"/>
                <a:ea typeface="Syne Medium"/>
                <a:cs typeface="Syne Medium"/>
                <a:sym typeface="Syne Medium"/>
              </a:rPr>
              <a:t>Paim0n: your Genshin Impact Chatbot</a:t>
            </a:r>
            <a:endParaRPr>
              <a:solidFill>
                <a:srgbClr val="000000"/>
              </a:solidFill>
              <a:latin typeface="Syne Medium"/>
              <a:ea typeface="Syne Medium"/>
              <a:cs typeface="Syne Medium"/>
              <a:sym typeface="Syne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86850" y="3176375"/>
            <a:ext cx="51456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79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Team 6 - TaiGen</a:t>
            </a:r>
            <a:endParaRPr sz="179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715">
                <a:solidFill>
                  <a:schemeClr val="dk1"/>
                </a:solidFill>
              </a:rPr>
              <a:t>Jonathan Lin</a:t>
            </a:r>
            <a:endParaRPr sz="179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79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Han Hung, Chen</a:t>
            </a:r>
            <a:endParaRPr sz="179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79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Chia Hsin, Wang</a:t>
            </a:r>
            <a:endParaRPr sz="179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15">
                <a:solidFill>
                  <a:schemeClr val="dk1"/>
                </a:solidFill>
              </a:rPr>
              <a:t>			   YenPing, Chang</a:t>
            </a:r>
            <a:endParaRPr sz="171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15">
                <a:solidFill>
                  <a:schemeClr val="dk1"/>
                </a:solidFill>
              </a:rPr>
              <a:t>Coach - Tanmay Patil</a:t>
            </a:r>
            <a:endParaRPr sz="1753"/>
          </a:p>
        </p:txBody>
      </p:sp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ctrTitle"/>
          </p:nvPr>
        </p:nvSpPr>
        <p:spPr>
          <a:xfrm>
            <a:off x="-434249" y="294875"/>
            <a:ext cx="3232200" cy="3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Evaluation</a:t>
            </a:r>
            <a:endParaRPr sz="3000"/>
          </a:p>
        </p:txBody>
      </p:sp>
      <p:sp>
        <p:nvSpPr>
          <p:cNvPr id="172" name="Google Shape;172;p22"/>
          <p:cNvSpPr txBox="1"/>
          <p:nvPr/>
        </p:nvSpPr>
        <p:spPr>
          <a:xfrm>
            <a:off x="301600" y="511250"/>
            <a:ext cx="363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Utilizing Gemini to identify the top 10 most frequently asked questions by Genshin Impact players.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1800" y="1034450"/>
            <a:ext cx="59610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1. Evaluation Method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(1) BLEU Score (Bilingual Evaluation Understudy)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Purpose</a:t>
            </a:r>
            <a:r>
              <a:rPr lang="en" sz="1000">
                <a:solidFill>
                  <a:schemeClr val="dk1"/>
                </a:solidFill>
              </a:rPr>
              <a:t>: Measures the similarity between AI-generated responses and reference answers, primarily used in machine translation and summarization evaluations.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Calculation</a:t>
            </a:r>
            <a:r>
              <a:rPr lang="en" sz="1000">
                <a:solidFill>
                  <a:schemeClr val="dk1"/>
                </a:solidFill>
              </a:rPr>
              <a:t>: Compares n-gram (sequential word segments) matches between AI-generated responses and reference answers, applying smoothing techniques for better handling of short texts.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Score Range</a:t>
            </a:r>
            <a:r>
              <a:rPr lang="en" sz="1000">
                <a:solidFill>
                  <a:schemeClr val="dk1"/>
                </a:solidFill>
              </a:rPr>
              <a:t>: 0 to 1, where a score closer to 1 indicates higher similarity between AI responses and reference answers.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(2) ROUGE Score (Recall-Oriented Understudy for Gisting Evaluation)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Purpose</a:t>
            </a:r>
            <a:r>
              <a:rPr lang="en" sz="1000">
                <a:solidFill>
                  <a:schemeClr val="dk1"/>
                </a:solidFill>
              </a:rPr>
              <a:t>: Evaluates recall in AI-generated responses, commonly used in text summarization and generation tasks.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Evaluation Metrics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</a:rPr>
              <a:t>ROUGE-1</a:t>
            </a:r>
            <a:r>
              <a:rPr lang="en" sz="1000">
                <a:solidFill>
                  <a:schemeClr val="dk1"/>
                </a:solidFill>
              </a:rPr>
              <a:t>: Measures unigram (single-word) overlap between AI responses and reference answers.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</a:rPr>
              <a:t>ROUGE-2</a:t>
            </a:r>
            <a:r>
              <a:rPr lang="en" sz="1000">
                <a:solidFill>
                  <a:schemeClr val="dk1"/>
                </a:solidFill>
              </a:rPr>
              <a:t>: Measures bigram (two-word phrase) overlap between AI responses and reference answers.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</a:rPr>
              <a:t>ROUGE-L</a:t>
            </a:r>
            <a:r>
              <a:rPr lang="en" sz="1000">
                <a:solidFill>
                  <a:schemeClr val="dk1"/>
                </a:solidFill>
              </a:rPr>
              <a:t>: Based on the Longest Common Subsequence (LCS), assessing the syntactic structure and fluency of AI responses.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800" y="3085076"/>
            <a:ext cx="3232199" cy="205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ctrTitle"/>
          </p:nvPr>
        </p:nvSpPr>
        <p:spPr>
          <a:xfrm>
            <a:off x="249601" y="413400"/>
            <a:ext cx="3232200" cy="3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Evaluation</a:t>
            </a:r>
            <a:endParaRPr sz="3000"/>
          </a:p>
        </p:txBody>
      </p:sp>
      <p:sp>
        <p:nvSpPr>
          <p:cNvPr id="180" name="Google Shape;180;p23"/>
          <p:cNvSpPr txBox="1"/>
          <p:nvPr/>
        </p:nvSpPr>
        <p:spPr>
          <a:xfrm>
            <a:off x="156450" y="3075900"/>
            <a:ext cx="4247400" cy="24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BLEU Score Analysis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Overall low scores</a:t>
            </a:r>
            <a:r>
              <a:rPr lang="en" sz="1000">
                <a:solidFill>
                  <a:schemeClr val="dk1"/>
                </a:solidFill>
              </a:rPr>
              <a:t> (highest at 0.0324), indicating that AI responses have low lexical similarity to reference answers.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Highest BLEU Score: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i="1" lang="en" sz="1000">
                <a:solidFill>
                  <a:schemeClr val="dk1"/>
                </a:solidFill>
              </a:rPr>
              <a:t>"How t</a:t>
            </a:r>
            <a:r>
              <a:rPr i="1" lang="en" sz="1000">
                <a:solidFill>
                  <a:schemeClr val="dk1"/>
                </a:solidFill>
              </a:rPr>
              <a:t>o</a:t>
            </a:r>
            <a:r>
              <a:rPr i="1" lang="en" sz="1000">
                <a:solidFill>
                  <a:schemeClr val="dk1"/>
                </a:solidFill>
              </a:rPr>
              <a:t> choose and enhance Artifacts?"</a:t>
            </a:r>
            <a:r>
              <a:rPr lang="en" sz="1000">
                <a:solidFill>
                  <a:schemeClr val="dk1"/>
                </a:solidFill>
              </a:rPr>
              <a:t> (BLEU: 0.0324).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Lowest BLEU Score: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i="1" lang="en" sz="1000">
                <a:solidFill>
                  <a:schemeClr val="dk1"/>
                </a:solidFill>
              </a:rPr>
              <a:t>"How to level up Adventure Rank quickly?"</a:t>
            </a:r>
            <a:r>
              <a:rPr lang="en" sz="1000">
                <a:solidFill>
                  <a:schemeClr val="dk1"/>
                </a:solidFill>
              </a:rPr>
              <a:t> (BLEU: 0.0032), suggesting significant wording differences between AI responses and reference answers.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Possible Cause:</a:t>
            </a:r>
            <a:r>
              <a:rPr lang="en" sz="1000">
                <a:solidFill>
                  <a:schemeClr val="dk1"/>
                </a:solidFill>
              </a:rPr>
              <a:t> AI may paraphrase responses differently, failing to align precisely with reference wording and syntax.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276775" y="3153075"/>
            <a:ext cx="4952700" cy="1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ROUGE Score Analysis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ROUGE-1 scores are relatively high</a:t>
            </a:r>
            <a:r>
              <a:rPr lang="en" sz="1000">
                <a:solidFill>
                  <a:schemeClr val="dk1"/>
                </a:solidFill>
              </a:rPr>
              <a:t> (0.2 ~ 0.38), meaning AI responses have </a:t>
            </a:r>
            <a:r>
              <a:rPr b="1" lang="en" sz="1000">
                <a:solidFill>
                  <a:schemeClr val="dk1"/>
                </a:solidFill>
              </a:rPr>
              <a:t>good single-word matching</a:t>
            </a:r>
            <a:r>
              <a:rPr lang="en" sz="1000">
                <a:solidFill>
                  <a:schemeClr val="dk1"/>
                </a:solidFill>
              </a:rPr>
              <a:t> with reference answers.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ROUGE-2 scores are generally low</a:t>
            </a:r>
            <a:r>
              <a:rPr lang="en" sz="1000">
                <a:solidFill>
                  <a:schemeClr val="dk1"/>
                </a:solidFill>
              </a:rPr>
              <a:t> (mostly below 0.1), showing that AI struggles with </a:t>
            </a:r>
            <a:r>
              <a:rPr b="1" lang="en" sz="1000">
                <a:solidFill>
                  <a:schemeClr val="dk1"/>
                </a:solidFill>
              </a:rPr>
              <a:t>accurate phrase-level matching</a:t>
            </a:r>
            <a:r>
              <a:rPr lang="en" sz="1000">
                <a:solidFill>
                  <a:schemeClr val="dk1"/>
                </a:solidFill>
              </a:rPr>
              <a:t>, likely due to flexible phrasing.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ROUGE-L scores are relatively stable</a:t>
            </a:r>
            <a:r>
              <a:rPr lang="en" sz="1000">
                <a:solidFill>
                  <a:schemeClr val="dk1"/>
                </a:solidFill>
              </a:rPr>
              <a:t> (0.1 ~ 0.31), indicating </a:t>
            </a:r>
            <a:r>
              <a:rPr b="1" lang="en" sz="1000">
                <a:solidFill>
                  <a:schemeClr val="dk1"/>
                </a:solidFill>
              </a:rPr>
              <a:t>some structural similarity</a:t>
            </a:r>
            <a:r>
              <a:rPr lang="en" sz="1000">
                <a:solidFill>
                  <a:schemeClr val="dk1"/>
                </a:solidFill>
              </a:rPr>
              <a:t> between AI responses and reference answers.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8175"/>
            <a:ext cx="4698701" cy="2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699" y="959813"/>
            <a:ext cx="4392324" cy="20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ctrTitle"/>
          </p:nvPr>
        </p:nvSpPr>
        <p:spPr>
          <a:xfrm>
            <a:off x="84025" y="92225"/>
            <a:ext cx="2601000" cy="7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Conclusion</a:t>
            </a:r>
            <a:endParaRPr sz="3500"/>
          </a:p>
        </p:txBody>
      </p:sp>
      <p:sp>
        <p:nvSpPr>
          <p:cNvPr id="189" name="Google Shape;189;p24"/>
          <p:cNvSpPr txBox="1"/>
          <p:nvPr/>
        </p:nvSpPr>
        <p:spPr>
          <a:xfrm>
            <a:off x="2982225" y="491100"/>
            <a:ext cx="59610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Low BLEU Scores</a:t>
            </a:r>
            <a:r>
              <a:rPr lang="en">
                <a:solidFill>
                  <a:schemeClr val="dk1"/>
                </a:solidFill>
              </a:rPr>
              <a:t> → AI responses have low lexical similarity to reference answers, indicating possible excessive paraphrasing.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Higher ROUGE-1 &amp; ROUGE-L Scores</a:t>
            </a:r>
            <a:r>
              <a:rPr lang="en">
                <a:solidFill>
                  <a:schemeClr val="dk1"/>
                </a:solidFill>
              </a:rPr>
              <a:t> → AI responses show good single-word and structural similarity, but weak phrase-level matching (ROUGE-2).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AI struggles with technical explanations and structured responses</a:t>
            </a:r>
            <a:r>
              <a:rPr lang="en">
                <a:solidFill>
                  <a:schemeClr val="dk1"/>
                </a:solidFill>
              </a:rPr>
              <a:t>, especially for complex questions, affecting accuracy.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Suggested Improvements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Enhance phrase-level matching</a:t>
            </a:r>
            <a:r>
              <a:rPr lang="en">
                <a:solidFill>
                  <a:schemeClr val="dk1"/>
                </a:solidFill>
              </a:rPr>
              <a:t> (Improve ROUGE-2)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Reduce excessive paraphrasing</a:t>
            </a:r>
            <a:r>
              <a:rPr lang="en">
                <a:solidFill>
                  <a:schemeClr val="dk1"/>
                </a:solidFill>
              </a:rPr>
              <a:t> (Increase BLEU scores)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>
                <a:solidFill>
                  <a:schemeClr val="dk1"/>
                </a:solidFill>
              </a:rPr>
              <a:t>Incorporate domain-specific data</a:t>
            </a:r>
            <a:r>
              <a:rPr lang="en">
                <a:solidFill>
                  <a:schemeClr val="dk1"/>
                </a:solidFill>
              </a:rPr>
              <a:t> (Improve AI response accuracy)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">
                <a:solidFill>
                  <a:schemeClr val="dk1"/>
                </a:solidFill>
              </a:rPr>
              <a:t>➡ </a:t>
            </a:r>
            <a:r>
              <a:rPr b="1" lang="en">
                <a:solidFill>
                  <a:schemeClr val="dk1"/>
                </a:solidFill>
              </a:rPr>
              <a:t>AI needs to refine word alignment and expression to improve response accuracy and readability.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8329"/>
            <a:ext cx="2860101" cy="2496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00" y="888075"/>
            <a:ext cx="7775198" cy="43231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2301901" y="176400"/>
            <a:ext cx="4540200" cy="58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yne"/>
                <a:ea typeface="Syne"/>
                <a:cs typeface="Syne"/>
                <a:sym typeface="Syne"/>
              </a:rPr>
              <a:t>Problem &amp; solution</a:t>
            </a:r>
            <a:endParaRPr sz="2500"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024950" y="223250"/>
            <a:ext cx="552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The </a:t>
            </a:r>
            <a:r>
              <a:rPr lang="en" sz="2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Challenge: Game Complexity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438450" y="832275"/>
            <a:ext cx="1829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Character builds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4625" y="832275"/>
            <a:ext cx="231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Vast World map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894525" y="832275"/>
            <a:ext cx="231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Abundance of Items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025" y="1339838"/>
            <a:ext cx="3513625" cy="14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5" y="1299850"/>
            <a:ext cx="2490551" cy="15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815200" y="2969725"/>
            <a:ext cx="351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Proposal</a:t>
            </a:r>
            <a:r>
              <a:rPr lang="en" sz="2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: AI Chatbot </a:t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48065" y="3566016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536779" y="3574827"/>
            <a:ext cx="132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650"/>
              <a:buFont typeface="Syne"/>
              <a:buNone/>
            </a:pPr>
            <a:r>
              <a:rPr b="1" i="0" lang="en" sz="26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1</a:t>
            </a:r>
            <a:endParaRPr b="0" i="0" sz="26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1085181" y="356601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200"/>
              <a:buFont typeface="Syne"/>
              <a:buNone/>
            </a:pPr>
            <a:r>
              <a:rPr b="1" i="0" lang="en" sz="1200" cap="none" strike="noStrike"/>
              <a:t>Instant Answers</a:t>
            </a:r>
            <a:endParaRPr i="0" sz="1200" cap="none" strike="noStrike"/>
          </a:p>
        </p:txBody>
      </p:sp>
      <p:sp>
        <p:nvSpPr>
          <p:cNvPr id="77" name="Google Shape;77;p15"/>
          <p:cNvSpPr/>
          <p:nvPr/>
        </p:nvSpPr>
        <p:spPr>
          <a:xfrm>
            <a:off x="1085181" y="3751634"/>
            <a:ext cx="345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lang="en"/>
              <a:t>Get answers to your questions. Paim0n provides quick support.</a:t>
            </a:r>
            <a:endParaRPr i="0" sz="1200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4771237" y="3566016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DDEEE6"/>
          </a:solidFill>
          <a:ln cap="flat" cmpd="sng" w="9525">
            <a:solidFill>
              <a:srgbClr val="C3D4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920184" y="3574827"/>
            <a:ext cx="212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650"/>
              <a:buFont typeface="Syne"/>
              <a:buNone/>
            </a:pPr>
            <a:r>
              <a:rPr b="1" i="0" lang="en" sz="2650" u="none" cap="none" strike="noStrike">
                <a:solidFill>
                  <a:srgbClr val="3B4E4E"/>
                </a:solidFill>
                <a:latin typeface="Syne"/>
                <a:ea typeface="Syne"/>
                <a:cs typeface="Syne"/>
                <a:sym typeface="Syne"/>
              </a:rPr>
              <a:t>2</a:t>
            </a:r>
            <a:endParaRPr b="0" i="0" sz="26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5508353" y="3566016"/>
            <a:ext cx="3234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2200"/>
              <a:buFont typeface="Syne"/>
              <a:buNone/>
            </a:pPr>
            <a:r>
              <a:rPr b="1" lang="en"/>
              <a:t>Detailed Information</a:t>
            </a:r>
            <a:endParaRPr b="1"/>
          </a:p>
        </p:txBody>
      </p:sp>
      <p:sp>
        <p:nvSpPr>
          <p:cNvPr id="81" name="Google Shape;81;p15"/>
          <p:cNvSpPr/>
          <p:nvPr/>
        </p:nvSpPr>
        <p:spPr>
          <a:xfrm>
            <a:off x="5508353" y="3751634"/>
            <a:ext cx="34593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4E4E"/>
              </a:buClr>
              <a:buSzPts val="1750"/>
              <a:buFont typeface="Overpass"/>
              <a:buNone/>
            </a:pPr>
            <a:r>
              <a:rPr lang="en"/>
              <a:t>Access comprehensive game details. Learn about characters</a:t>
            </a:r>
            <a:r>
              <a:rPr lang="en"/>
              <a:t>, </a:t>
            </a:r>
            <a:r>
              <a:rPr lang="en"/>
              <a:t>weapons, bosses</a:t>
            </a:r>
            <a:r>
              <a:rPr lang="en"/>
              <a:t>, wishing, map information, and more.</a:t>
            </a:r>
            <a:endParaRPr i="0" sz="1200" cap="none" strike="noStrike"/>
          </a:p>
        </p:txBody>
      </p:sp>
      <p:pic>
        <p:nvPicPr>
          <p:cNvPr descr="preencoded.png" id="82" name="Google Shape;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3535" y="3003903"/>
            <a:ext cx="401663" cy="401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0848" y="3052175"/>
            <a:ext cx="450675" cy="4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8475" y="1309500"/>
            <a:ext cx="2057649" cy="15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ChatBot Features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</a:t>
            </a:r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1123156" y="2432545"/>
            <a:ext cx="2796300" cy="1085639"/>
            <a:chOff x="2028175" y="3182925"/>
            <a:chExt cx="3000000" cy="1282200"/>
          </a:xfrm>
        </p:grpSpPr>
        <p:sp>
          <p:nvSpPr>
            <p:cNvPr id="96" name="Google Shape;96;p17"/>
            <p:cNvSpPr txBox="1"/>
            <p:nvPr/>
          </p:nvSpPr>
          <p:spPr>
            <a:xfrm>
              <a:off x="2028175" y="3983325"/>
              <a:ext cx="30000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Genshin Impact Data</a:t>
              </a:r>
              <a:endPara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7" name="Google Shape;97;p17"/>
            <p:cNvSpPr txBox="1"/>
            <p:nvPr/>
          </p:nvSpPr>
          <p:spPr>
            <a:xfrm>
              <a:off x="2094975" y="3583125"/>
              <a:ext cx="957300" cy="4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Weapon</a:t>
              </a:r>
              <a:endParaRPr/>
            </a:p>
          </p:txBody>
        </p:sp>
        <p:sp>
          <p:nvSpPr>
            <p:cNvPr id="98" name="Google Shape;98;p17"/>
            <p:cNvSpPr txBox="1"/>
            <p:nvPr/>
          </p:nvSpPr>
          <p:spPr>
            <a:xfrm>
              <a:off x="2094975" y="3182925"/>
              <a:ext cx="1390800" cy="4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Character</a:t>
              </a:r>
              <a:endParaRPr/>
            </a:p>
          </p:txBody>
        </p:sp>
      </p:grp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550" y="2467096"/>
            <a:ext cx="999850" cy="1099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>
            <a:endCxn id="99" idx="1"/>
          </p:cNvCxnSpPr>
          <p:nvPr/>
        </p:nvCxnSpPr>
        <p:spPr>
          <a:xfrm>
            <a:off x="2402350" y="2683930"/>
            <a:ext cx="2797200" cy="33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>
            <a:endCxn id="99" idx="1"/>
          </p:cNvCxnSpPr>
          <p:nvPr/>
        </p:nvCxnSpPr>
        <p:spPr>
          <a:xfrm flipH="1" rot="10800000">
            <a:off x="2312650" y="3016930"/>
            <a:ext cx="2886900" cy="3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7"/>
          <p:cNvCxnSpPr>
            <a:stCxn id="96" idx="3"/>
            <a:endCxn id="99" idx="1"/>
          </p:cNvCxnSpPr>
          <p:nvPr/>
        </p:nvCxnSpPr>
        <p:spPr>
          <a:xfrm flipH="1" rot="10800000">
            <a:off x="3919456" y="3016914"/>
            <a:ext cx="1280100" cy="29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330140" y="2359049"/>
            <a:ext cx="19485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850">
                <a:solidFill>
                  <a:srgbClr val="46443F"/>
                </a:solidFill>
              </a:rPr>
              <a:t>Embedding</a:t>
            </a:r>
            <a:endParaRPr sz="1850">
              <a:solidFill>
                <a:srgbClr val="46443F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00" y="2521251"/>
            <a:ext cx="999850" cy="9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3000" y="2392473"/>
            <a:ext cx="1280100" cy="12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6412840" y="2410799"/>
            <a:ext cx="19485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850">
                <a:solidFill>
                  <a:srgbClr val="46443F"/>
                </a:solidFill>
              </a:rPr>
              <a:t>Retrieving</a:t>
            </a:r>
            <a:endParaRPr sz="1850">
              <a:solidFill>
                <a:srgbClr val="46443F"/>
              </a:solidFill>
            </a:endParaRPr>
          </a:p>
        </p:txBody>
      </p:sp>
      <p:grpSp>
        <p:nvGrpSpPr>
          <p:cNvPr id="107" name="Google Shape;107;p17"/>
          <p:cNvGrpSpPr/>
          <p:nvPr/>
        </p:nvGrpSpPr>
        <p:grpSpPr>
          <a:xfrm>
            <a:off x="6448413" y="3016925"/>
            <a:ext cx="1166475" cy="13"/>
            <a:chOff x="6584000" y="2864513"/>
            <a:chExt cx="1166475" cy="13"/>
          </a:xfrm>
        </p:grpSpPr>
        <p:cxnSp>
          <p:nvCxnSpPr>
            <p:cNvPr id="108" name="Google Shape;108;p17"/>
            <p:cNvCxnSpPr/>
            <p:nvPr/>
          </p:nvCxnSpPr>
          <p:spPr>
            <a:xfrm>
              <a:off x="6656075" y="2864525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" name="Google Shape;109;p17"/>
            <p:cNvCxnSpPr/>
            <p:nvPr/>
          </p:nvCxnSpPr>
          <p:spPr>
            <a:xfrm rot="10800000">
              <a:off x="6584000" y="2864513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412840" y="3107574"/>
            <a:ext cx="19485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850">
                <a:solidFill>
                  <a:srgbClr val="46443F"/>
                </a:solidFill>
              </a:rPr>
              <a:t>Generating</a:t>
            </a:r>
            <a:endParaRPr sz="1850">
              <a:solidFill>
                <a:srgbClr val="46443F"/>
              </a:solidFill>
            </a:endParaRPr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189190" y="2070574"/>
            <a:ext cx="19485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850">
                <a:solidFill>
                  <a:srgbClr val="46443F"/>
                </a:solidFill>
              </a:rPr>
              <a:t>Dataset</a:t>
            </a:r>
            <a:endParaRPr sz="1850">
              <a:solidFill>
                <a:srgbClr val="46443F"/>
              </a:solidFill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14665" y="1901699"/>
            <a:ext cx="19485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850">
                <a:solidFill>
                  <a:srgbClr val="46443F"/>
                </a:solidFill>
              </a:rPr>
              <a:t>Database</a:t>
            </a:r>
            <a:endParaRPr sz="1850">
              <a:solidFill>
                <a:srgbClr val="46443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Tavily Search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Tavily is a search engine optimized for LLMs.</a:t>
            </a:r>
            <a:endParaRPr sz="1200">
              <a:solidFill>
                <a:srgbClr val="46443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Tavily focuses on optimizing search for AI developers and AI agents. </a:t>
            </a:r>
            <a:endParaRPr sz="1200">
              <a:solidFill>
                <a:srgbClr val="46443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Aimed at searching, scraping, filtering and extracting the most relevant information from online sources.</a:t>
            </a:r>
            <a:endParaRPr sz="1200">
              <a:solidFill>
                <a:srgbClr val="46443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6443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46443F"/>
              </a:solidFill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025" y="2919875"/>
            <a:ext cx="2053300" cy="20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250" y="3180799"/>
            <a:ext cx="1531425" cy="15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50" y="3361075"/>
            <a:ext cx="1170900" cy="1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2135125" y="3510325"/>
            <a:ext cx="1170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Tavily Search</a:t>
            </a:r>
            <a:endParaRPr sz="1200">
              <a:solidFill>
                <a:srgbClr val="46443F"/>
              </a:solidFill>
            </a:endParaRPr>
          </a:p>
        </p:txBody>
      </p:sp>
      <p:grpSp>
        <p:nvGrpSpPr>
          <p:cNvPr id="123" name="Google Shape;123;p18"/>
          <p:cNvGrpSpPr/>
          <p:nvPr/>
        </p:nvGrpSpPr>
        <p:grpSpPr>
          <a:xfrm>
            <a:off x="5268775" y="4031363"/>
            <a:ext cx="1166475" cy="13"/>
            <a:chOff x="6584000" y="2864513"/>
            <a:chExt cx="1166475" cy="13"/>
          </a:xfrm>
        </p:grpSpPr>
        <p:cxnSp>
          <p:nvCxnSpPr>
            <p:cNvPr id="124" name="Google Shape;124;p18"/>
            <p:cNvCxnSpPr/>
            <p:nvPr/>
          </p:nvCxnSpPr>
          <p:spPr>
            <a:xfrm>
              <a:off x="6656075" y="2864525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5" name="Google Shape;125;p18"/>
            <p:cNvCxnSpPr/>
            <p:nvPr/>
          </p:nvCxnSpPr>
          <p:spPr>
            <a:xfrm rot="10800000">
              <a:off x="6584000" y="2864513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5266563" y="3510325"/>
            <a:ext cx="1170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Ask Question</a:t>
            </a:r>
            <a:endParaRPr sz="1200">
              <a:solidFill>
                <a:srgbClr val="46443F"/>
              </a:solidFill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5204325" y="4184575"/>
            <a:ext cx="12954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Answer </a:t>
            </a:r>
            <a:r>
              <a:rPr lang="en" sz="1200">
                <a:solidFill>
                  <a:srgbClr val="46443F"/>
                </a:solidFill>
              </a:rPr>
              <a:t>Question</a:t>
            </a:r>
            <a:endParaRPr sz="1200">
              <a:solidFill>
                <a:srgbClr val="46443F"/>
              </a:solidFill>
            </a:endParaRPr>
          </a:p>
        </p:txBody>
      </p:sp>
      <p:grpSp>
        <p:nvGrpSpPr>
          <p:cNvPr id="128" name="Google Shape;128;p18"/>
          <p:cNvGrpSpPr/>
          <p:nvPr/>
        </p:nvGrpSpPr>
        <p:grpSpPr>
          <a:xfrm>
            <a:off x="2068375" y="4031363"/>
            <a:ext cx="1166475" cy="13"/>
            <a:chOff x="6584000" y="2864513"/>
            <a:chExt cx="1166475" cy="13"/>
          </a:xfrm>
        </p:grpSpPr>
        <p:cxnSp>
          <p:nvCxnSpPr>
            <p:cNvPr id="129" name="Google Shape;129;p18"/>
            <p:cNvCxnSpPr/>
            <p:nvPr/>
          </p:nvCxnSpPr>
          <p:spPr>
            <a:xfrm>
              <a:off x="6656075" y="2864525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" name="Google Shape;130;p18"/>
            <p:cNvCxnSpPr/>
            <p:nvPr/>
          </p:nvCxnSpPr>
          <p:spPr>
            <a:xfrm rot="10800000">
              <a:off x="6584000" y="2864513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825" y="2608275"/>
            <a:ext cx="2053300" cy="20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050" y="2869199"/>
            <a:ext cx="1531425" cy="15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888" y="2510702"/>
            <a:ext cx="748975" cy="9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3452" y="3743875"/>
            <a:ext cx="975851" cy="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 flipH="1">
            <a:off x="3378000" y="4257275"/>
            <a:ext cx="1170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Tavily Search</a:t>
            </a:r>
            <a:endParaRPr sz="1200">
              <a:solidFill>
                <a:srgbClr val="46443F"/>
              </a:solidFill>
            </a:endParaRPr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512375" y="2947250"/>
            <a:ext cx="6984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RAG</a:t>
            </a:r>
            <a:endParaRPr sz="1200">
              <a:solidFill>
                <a:srgbClr val="46443F"/>
              </a:solidFill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425" y="2475511"/>
            <a:ext cx="1075800" cy="977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9"/>
          <p:cNvCxnSpPr>
            <a:stCxn id="142" idx="3"/>
            <a:endCxn id="138" idx="1"/>
          </p:cNvCxnSpPr>
          <p:nvPr/>
        </p:nvCxnSpPr>
        <p:spPr>
          <a:xfrm>
            <a:off x="1184225" y="2964121"/>
            <a:ext cx="982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967340" y="2188799"/>
            <a:ext cx="19485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850">
                <a:solidFill>
                  <a:srgbClr val="46443F"/>
                </a:solidFill>
              </a:rPr>
              <a:t>Embedding</a:t>
            </a:r>
            <a:endParaRPr sz="1850">
              <a:solidFill>
                <a:srgbClr val="46443F"/>
              </a:solidFill>
            </a:endParaRPr>
          </a:p>
        </p:txBody>
      </p:sp>
      <p:grpSp>
        <p:nvGrpSpPr>
          <p:cNvPr id="145" name="Google Shape;145;p19"/>
          <p:cNvGrpSpPr/>
          <p:nvPr/>
        </p:nvGrpSpPr>
        <p:grpSpPr>
          <a:xfrm rot="1192202">
            <a:off x="3099241" y="3351258"/>
            <a:ext cx="1166517" cy="13"/>
            <a:chOff x="6584000" y="2864513"/>
            <a:chExt cx="1166475" cy="13"/>
          </a:xfrm>
        </p:grpSpPr>
        <p:cxnSp>
          <p:nvCxnSpPr>
            <p:cNvPr id="146" name="Google Shape;146;p19"/>
            <p:cNvCxnSpPr/>
            <p:nvPr/>
          </p:nvCxnSpPr>
          <p:spPr>
            <a:xfrm>
              <a:off x="6656075" y="2864525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7" name="Google Shape;147;p19"/>
            <p:cNvCxnSpPr/>
            <p:nvPr/>
          </p:nvCxnSpPr>
          <p:spPr>
            <a:xfrm rot="10800000">
              <a:off x="6584000" y="2864513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8" name="Google Shape;148;p19"/>
          <p:cNvGrpSpPr/>
          <p:nvPr/>
        </p:nvGrpSpPr>
        <p:grpSpPr>
          <a:xfrm rot="-1309170">
            <a:off x="3088895" y="4107642"/>
            <a:ext cx="1166526" cy="13"/>
            <a:chOff x="6584000" y="2864513"/>
            <a:chExt cx="1166475" cy="13"/>
          </a:xfrm>
        </p:grpSpPr>
        <p:cxnSp>
          <p:nvCxnSpPr>
            <p:cNvPr id="149" name="Google Shape;149;p19"/>
            <p:cNvCxnSpPr/>
            <p:nvPr/>
          </p:nvCxnSpPr>
          <p:spPr>
            <a:xfrm>
              <a:off x="6656075" y="2864525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19"/>
            <p:cNvCxnSpPr/>
            <p:nvPr/>
          </p:nvCxnSpPr>
          <p:spPr>
            <a:xfrm rot="10800000">
              <a:off x="6584000" y="2864513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1" name="Google Shape;151;p19"/>
          <p:cNvGrpSpPr/>
          <p:nvPr/>
        </p:nvGrpSpPr>
        <p:grpSpPr>
          <a:xfrm>
            <a:off x="6187932" y="3711117"/>
            <a:ext cx="1166475" cy="13"/>
            <a:chOff x="6584000" y="2864513"/>
            <a:chExt cx="1166475" cy="13"/>
          </a:xfrm>
        </p:grpSpPr>
        <p:cxnSp>
          <p:nvCxnSpPr>
            <p:cNvPr id="152" name="Google Shape;152;p19"/>
            <p:cNvCxnSpPr/>
            <p:nvPr/>
          </p:nvCxnSpPr>
          <p:spPr>
            <a:xfrm>
              <a:off x="6656075" y="2864525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" name="Google Shape;153;p19"/>
            <p:cNvCxnSpPr/>
            <p:nvPr/>
          </p:nvCxnSpPr>
          <p:spPr>
            <a:xfrm rot="10800000">
              <a:off x="6584000" y="2864513"/>
              <a:ext cx="10944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4" name="Google Shape;154;p19"/>
          <p:cNvSpPr txBox="1"/>
          <p:nvPr>
            <p:ph idx="1" type="body"/>
          </p:nvPr>
        </p:nvSpPr>
        <p:spPr>
          <a:xfrm flipH="1">
            <a:off x="6264125" y="3195125"/>
            <a:ext cx="1170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Ask / Answer</a:t>
            </a:r>
            <a:endParaRPr sz="1200">
              <a:solidFill>
                <a:srgbClr val="46443F"/>
              </a:solidFill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 flipH="1">
            <a:off x="6357050" y="3889550"/>
            <a:ext cx="1170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6443F"/>
                </a:solidFill>
              </a:rPr>
              <a:t>Questions</a:t>
            </a:r>
            <a:endParaRPr sz="1200">
              <a:solidFill>
                <a:srgbClr val="46443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 use cases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0" y="525700"/>
            <a:ext cx="9144000" cy="43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Example questions: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Where can I farm the best fish?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does the resin system work?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a recommended build for Amber?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When do Furina and traveler talk about Macaroni?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